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99" r:id="rId2"/>
    <p:sldId id="278" r:id="rId3"/>
    <p:sldId id="267" r:id="rId4"/>
    <p:sldId id="268" r:id="rId5"/>
    <p:sldId id="269" r:id="rId6"/>
    <p:sldId id="259" r:id="rId7"/>
    <p:sldId id="264" r:id="rId8"/>
    <p:sldId id="295" r:id="rId9"/>
    <p:sldId id="296" r:id="rId10"/>
    <p:sldId id="287" r:id="rId11"/>
    <p:sldId id="288" r:id="rId12"/>
    <p:sldId id="289" r:id="rId13"/>
    <p:sldId id="286" r:id="rId14"/>
    <p:sldId id="263" r:id="rId15"/>
    <p:sldId id="281" r:id="rId16"/>
    <p:sldId id="276" r:id="rId17"/>
    <p:sldId id="272" r:id="rId18"/>
    <p:sldId id="297" r:id="rId19"/>
    <p:sldId id="298" r:id="rId20"/>
    <p:sldId id="274" r:id="rId21"/>
    <p:sldId id="275" r:id="rId22"/>
    <p:sldId id="292" r:id="rId23"/>
    <p:sldId id="279" r:id="rId24"/>
    <p:sldId id="290" r:id="rId25"/>
    <p:sldId id="291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4" y="-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taotailieu.com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288BBE-AC85-4726-94A8-8BE647F9E95A}" type="datetimeFigureOut">
              <a:rPr lang="en-US" smtClean="0"/>
              <a:t>9/16/2021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6C09C1-FA30-4A2C-9D61-29137B0B83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14139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DEEEA-859D-4B9C-BE32-8B8A696330E3}" type="datetimeFigureOut">
              <a:rPr lang="en-GB" smtClean="0"/>
              <a:t>16/09/2021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2EC36-8C7A-4A06-A8F8-BABEDCD1A3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686879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2EC36-8C7A-4A06-A8F8-BABEDCD1A326}" type="slidenum">
              <a:rPr lang="en-GB" smtClean="0"/>
              <a:t>2</a:t>
            </a:fld>
            <a:endParaRPr lang="en-GB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106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7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44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2389E5E3-B0A6-4D31-9157-CA15642E84AF}" type="slidenum">
              <a:rPr lang="en-GB" smtClean="0"/>
              <a:pPr eaLnBrk="1" hangingPunct="1"/>
              <a:t>10</a:t>
            </a:fld>
            <a:endParaRPr lang="en-GB" smtClean="0"/>
          </a:p>
        </p:txBody>
      </p:sp>
      <p:sp>
        <p:nvSpPr>
          <p:cNvPr id="2" name="Header Placeholder 1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778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fld id="{EB115A65-DFAF-4D0A-8D7C-463CD7E1B53E}" type="datetime1">
              <a:rPr lang="en-GB" smtClean="0"/>
              <a:t>16/09/2021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049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E8AE-BA78-4391-8D44-B18559559B95}" type="datetime1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429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8658E-291C-4853-98CF-D1935866DB30}" type="datetime1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37730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5EC044-449D-44F0-B769-BC95B8FB05B5}" type="datetime1">
              <a:rPr lang="en-GB" altLang="en-US" smtClean="0"/>
              <a:t>16/09/2021</a:t>
            </a:fld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taotailieu.com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2E1F5-B26E-4726-A9D9-02165EC066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6596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B4E85-6B6B-4F08-B61B-92987F214EFC}" type="datetime1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8939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A89B0-0D57-4C18-9D21-49A37B20DCB4}" type="datetime1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900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796BAB-4BC0-47C7-B441-8ACD8DE5B8BF}" type="datetime1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6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8ED5E-291D-4C0A-9681-A5FB900AE48A}" type="datetime1">
              <a:rPr lang="en-GB" smtClean="0"/>
              <a:t>16/09/2021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2880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AF6ED-B79B-4640-A028-F6635C78D88A}" type="datetime1">
              <a:rPr lang="en-GB" smtClean="0"/>
              <a:t>16/09/2021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0082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7C9CC9-E61D-495E-BA32-B5D22CE833DE}" type="datetime1">
              <a:rPr lang="en-GB" smtClean="0"/>
              <a:t>16/09/2021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937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890D-E47A-4B25-AD53-8712CAD0B616}" type="datetime1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31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ECDA5-5F09-4711-8165-142E1AFF44E3}" type="datetime1">
              <a:rPr lang="en-GB" smtClean="0"/>
              <a:t>16/09/2021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63582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104CC-E757-40D3-BFDE-8149B0BFFA5C}" type="datetime1">
              <a:rPr lang="en-GB" smtClean="0"/>
              <a:t>16/09/2021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taotailieu.com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A5C96-DEEB-4051-8DFE-B84E3CF7E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764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60+ hình nền màu trắng đẹp sử dụng cho thiết kế trình chiế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6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981200" y="260648"/>
            <a:ext cx="5114092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TRƯỜNG THCS NGỌC HỒI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200" y="3861048"/>
            <a:ext cx="701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MÔN: LỊCH SỬ 6</a:t>
            </a:r>
          </a:p>
          <a:p>
            <a:pPr algn="ctr"/>
            <a:endParaRPr lang="en-US" sz="3200" b="1" dirty="0" smtClean="0">
              <a:solidFill>
                <a:srgbClr val="002060"/>
              </a:solidFill>
              <a:latin typeface="Arial Rounded MT Bold" panose="020F0704030504030204" pitchFamily="34" charset="0"/>
            </a:endParaRPr>
          </a:p>
          <a:p>
            <a:pPr algn="ctr"/>
            <a:r>
              <a:rPr lang="en-US" sz="3200" b="1" dirty="0" smtClean="0">
                <a:solidFill>
                  <a:srgbClr val="002060"/>
                </a:solidFill>
                <a:latin typeface="Arial Rounded MT Bold" panose="020F0704030504030204" pitchFamily="34" charset="0"/>
              </a:rPr>
              <a:t>GIÁO VIÊN: NGUYỄN THÙY LINH</a:t>
            </a:r>
            <a:endParaRPr lang="en-US" sz="3200" b="1" dirty="0">
              <a:solidFill>
                <a:srgbClr val="002060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09600" y="2204864"/>
            <a:ext cx="8153400" cy="20574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CHÀO MỪNG CÁC EM ĐẾN VỚI TIẾT HỌC</a:t>
            </a:r>
            <a:endParaRPr lang="en-US" sz="54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0" y="5805264"/>
            <a:ext cx="472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err="1" smtClean="0"/>
              <a:t>Tuần</a:t>
            </a:r>
            <a:r>
              <a:rPr lang="en-US" sz="2000" i="1" dirty="0" smtClean="0"/>
              <a:t> 1: </a:t>
            </a:r>
            <a:r>
              <a:rPr lang="en-US" sz="2000" i="1" dirty="0" err="1" smtClean="0"/>
              <a:t>Từ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ngày</a:t>
            </a:r>
            <a:r>
              <a:rPr lang="en-US" sz="2000" i="1" dirty="0" smtClean="0"/>
              <a:t> 06/9 – 11/9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958878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quá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khứ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như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thế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nào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Oval 1"/>
          <p:cNvSpPr/>
          <p:nvPr/>
        </p:nvSpPr>
        <p:spPr>
          <a:xfrm>
            <a:off x="1043608" y="1412776"/>
            <a:ext cx="3888432" cy="3672408"/>
          </a:xfrm>
          <a:prstGeom prst="ellipse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2123728" y="2384884"/>
            <a:ext cx="1728192" cy="1728192"/>
          </a:xfrm>
          <a:prstGeom prst="ellipse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Callout 1 3"/>
          <p:cNvSpPr/>
          <p:nvPr/>
        </p:nvSpPr>
        <p:spPr>
          <a:xfrm>
            <a:off x="5796136" y="159569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24561"/>
              <a:gd name="adj4" fmla="val -59516"/>
            </a:avLst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</a:rPr>
              <a:t>Quá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khứ</a:t>
            </a:r>
            <a:endParaRPr lang="en-US" sz="2800" i="1" dirty="0">
              <a:solidFill>
                <a:srgbClr val="002060"/>
              </a:solidFill>
            </a:endParaRPr>
          </a:p>
        </p:txBody>
      </p:sp>
      <p:sp>
        <p:nvSpPr>
          <p:cNvPr id="10" name="Line Callout 1 9"/>
          <p:cNvSpPr/>
          <p:nvPr/>
        </p:nvSpPr>
        <p:spPr>
          <a:xfrm>
            <a:off x="5809515" y="3248980"/>
            <a:ext cx="2448272" cy="789194"/>
          </a:xfrm>
          <a:prstGeom prst="borderCallout1">
            <a:avLst>
              <a:gd name="adj1" fmla="val 48041"/>
              <a:gd name="adj2" fmla="val 29"/>
              <a:gd name="adj3" fmla="val 1779"/>
              <a:gd name="adj4" fmla="val -78469"/>
            </a:avLst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rgbClr val="002060"/>
                </a:solidFill>
              </a:rPr>
              <a:t>Lịch</a:t>
            </a:r>
            <a:r>
              <a:rPr lang="en-US" sz="2800" i="1" dirty="0" smtClean="0">
                <a:solidFill>
                  <a:srgbClr val="002060"/>
                </a:solidFill>
              </a:rPr>
              <a:t> </a:t>
            </a:r>
            <a:r>
              <a:rPr lang="en-US" sz="2800" i="1" dirty="0" err="1" smtClean="0">
                <a:solidFill>
                  <a:srgbClr val="002060"/>
                </a:solidFill>
              </a:rPr>
              <a:t>sử</a:t>
            </a:r>
            <a:endParaRPr lang="en-US" sz="2800" i="1" dirty="0">
              <a:solidFill>
                <a:srgbClr val="002060"/>
              </a:solidFill>
            </a:endParaRPr>
          </a:p>
        </p:txBody>
      </p:sp>
      <p:cxnSp>
        <p:nvCxnSpPr>
          <p:cNvPr id="6" name="Straight Arrow Connector 5"/>
          <p:cNvCxnSpPr>
            <a:endCxn id="4" idx="2"/>
          </p:cNvCxnSpPr>
          <p:nvPr/>
        </p:nvCxnSpPr>
        <p:spPr>
          <a:xfrm flipV="1">
            <a:off x="3851920" y="1990287"/>
            <a:ext cx="1944216" cy="39459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10" idx="2"/>
          </p:cNvCxnSpPr>
          <p:nvPr/>
        </p:nvCxnSpPr>
        <p:spPr>
          <a:xfrm>
            <a:off x="3059832" y="3356992"/>
            <a:ext cx="2749683" cy="286585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57200" y="5433210"/>
            <a:ext cx="8229600" cy="1004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</a:rPr>
              <a:t>Hãy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dựa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vào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định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nghĩa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hình</a:t>
            </a:r>
            <a:r>
              <a:rPr lang="en-US" sz="2600" i="1" dirty="0" smtClean="0">
                <a:solidFill>
                  <a:srgbClr val="002060"/>
                </a:solidFill>
              </a:rPr>
              <a:t> minh </a:t>
            </a:r>
            <a:r>
              <a:rPr lang="en-US" sz="2600" i="1" dirty="0" err="1" smtClean="0">
                <a:solidFill>
                  <a:srgbClr val="002060"/>
                </a:solidFill>
              </a:rPr>
              <a:t>họa</a:t>
            </a:r>
            <a:r>
              <a:rPr lang="en-US" sz="2600" i="1" dirty="0" smtClean="0">
                <a:solidFill>
                  <a:srgbClr val="002060"/>
                </a:solidFill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điểm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khác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nhau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giữa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Quá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khứ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 -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phiếu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học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tập</a:t>
            </a:r>
            <a:r>
              <a:rPr lang="en-US" sz="2600" b="1" i="1" dirty="0" smtClean="0">
                <a:solidFill>
                  <a:srgbClr val="002060"/>
                </a:solidFill>
              </a:rPr>
              <a:t> 2</a:t>
            </a:r>
            <a:endParaRPr lang="en-US" sz="26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30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môn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endParaRPr lang="en-GB" sz="28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3275636"/>
            <a:ext cx="2304256" cy="3246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14607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</a:rPr>
              <a:t>Nếu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được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như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cuốn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Đại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Việt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ký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toàn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thư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đồ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sộ</a:t>
            </a:r>
            <a:r>
              <a:rPr lang="en-US" sz="2600" i="1" dirty="0" smtClean="0">
                <a:solidFill>
                  <a:srgbClr val="002060"/>
                </a:solidFill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</a:rPr>
              <a:t>thì</a:t>
            </a:r>
            <a:r>
              <a:rPr lang="en-US" sz="2600" i="1" dirty="0" smtClean="0">
                <a:solidFill>
                  <a:srgbClr val="002060"/>
                </a:solidFill>
              </a:rPr>
              <a:t> “</a:t>
            </a:r>
            <a:r>
              <a:rPr lang="en-US" sz="2600" i="1" dirty="0" err="1" smtClean="0">
                <a:solidFill>
                  <a:srgbClr val="002060"/>
                </a:solidFill>
              </a:rPr>
              <a:t>Môn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” </a:t>
            </a:r>
            <a:r>
              <a:rPr lang="en-US" sz="2600" i="1" dirty="0" err="1" smtClean="0">
                <a:solidFill>
                  <a:srgbClr val="002060"/>
                </a:solidFill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được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như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một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cuốn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sách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lớp</a:t>
            </a:r>
            <a:r>
              <a:rPr lang="en-US" sz="2600" i="1" dirty="0" smtClean="0">
                <a:solidFill>
                  <a:srgbClr val="002060"/>
                </a:solidFill>
              </a:rPr>
              <a:t> 6 </a:t>
            </a:r>
            <a:r>
              <a:rPr lang="en-US" sz="2600" i="1" dirty="0" err="1" smtClean="0">
                <a:solidFill>
                  <a:srgbClr val="002060"/>
                </a:solidFill>
              </a:rPr>
              <a:t>mà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em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đang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học</a:t>
            </a:r>
            <a:r>
              <a:rPr lang="en-US" sz="2600" i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174132"/>
            <a:ext cx="3240360" cy="33484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013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và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môn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endParaRPr lang="en-GB" sz="2800" b="1" dirty="0" smtClean="0"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160" y="4685829"/>
            <a:ext cx="1342757" cy="189206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3568" y="1383041"/>
            <a:ext cx="8229600" cy="4054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i="1" dirty="0" err="1" smtClean="0">
                <a:solidFill>
                  <a:srgbClr val="002060"/>
                </a:solidFill>
              </a:rPr>
              <a:t>Hãy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làm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việc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theo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cặp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đôi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chỉ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ra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những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điểm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khác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nhau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giữa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và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môn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Lịch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sử</a:t>
            </a:r>
            <a:r>
              <a:rPr lang="en-US" sz="2600" i="1" dirty="0" smtClean="0">
                <a:solidFill>
                  <a:srgbClr val="002060"/>
                </a:solidFill>
              </a:rPr>
              <a:t> -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phiếu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học</a:t>
            </a:r>
            <a:r>
              <a:rPr lang="en-US" sz="2600" b="1" i="1" dirty="0" smtClean="0">
                <a:solidFill>
                  <a:srgbClr val="002060"/>
                </a:solidFill>
              </a:rPr>
              <a:t> </a:t>
            </a:r>
            <a:r>
              <a:rPr lang="en-US" sz="2600" b="1" i="1" dirty="0" err="1" smtClean="0">
                <a:solidFill>
                  <a:srgbClr val="002060"/>
                </a:solidFill>
              </a:rPr>
              <a:t>tập</a:t>
            </a:r>
            <a:r>
              <a:rPr lang="en-US" sz="2600" b="1" i="1" dirty="0" smtClean="0">
                <a:solidFill>
                  <a:srgbClr val="002060"/>
                </a:solidFill>
              </a:rPr>
              <a:t> 2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</a:rPr>
              <a:t>Đối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tượng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tiếp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nhận</a:t>
            </a:r>
            <a:r>
              <a:rPr lang="en-US" sz="2600" i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</a:rPr>
              <a:t>Độ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rộng</a:t>
            </a:r>
            <a:r>
              <a:rPr lang="en-US" sz="2600" i="1" dirty="0" smtClean="0">
                <a:solidFill>
                  <a:srgbClr val="002060"/>
                </a:solidFill>
              </a:rPr>
              <a:t>, </a:t>
            </a:r>
            <a:r>
              <a:rPr lang="en-US" sz="2600" i="1" dirty="0" err="1" smtClean="0">
                <a:solidFill>
                  <a:srgbClr val="002060"/>
                </a:solidFill>
              </a:rPr>
              <a:t>hẹp</a:t>
            </a:r>
            <a:r>
              <a:rPr lang="en-US" sz="2600" i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>
                <a:solidFill>
                  <a:srgbClr val="002060"/>
                </a:solidFill>
              </a:rPr>
              <a:t>C</a:t>
            </a:r>
            <a:r>
              <a:rPr lang="en-US" sz="2600" i="1" dirty="0" err="1" smtClean="0">
                <a:solidFill>
                  <a:srgbClr val="002060"/>
                </a:solidFill>
              </a:rPr>
              <a:t>ách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viết</a:t>
            </a:r>
            <a:r>
              <a:rPr lang="en-US" sz="2600" i="1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600" i="1" dirty="0" err="1" smtClean="0">
                <a:solidFill>
                  <a:srgbClr val="002060"/>
                </a:solidFill>
              </a:rPr>
              <a:t>Mục</a:t>
            </a:r>
            <a:r>
              <a:rPr lang="en-US" sz="2600" i="1" dirty="0" smtClean="0">
                <a:solidFill>
                  <a:srgbClr val="002060"/>
                </a:solidFill>
              </a:rPr>
              <a:t> </a:t>
            </a:r>
            <a:r>
              <a:rPr lang="en-US" sz="2600" i="1" dirty="0" err="1" smtClean="0">
                <a:solidFill>
                  <a:srgbClr val="002060"/>
                </a:solidFill>
              </a:rPr>
              <a:t>đích</a:t>
            </a:r>
            <a:endParaRPr lang="en-US" sz="2600" i="1" dirty="0" smtClean="0">
              <a:solidFill>
                <a:srgbClr val="002060"/>
              </a:solidFill>
            </a:endParaRPr>
          </a:p>
          <a:p>
            <a:pPr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</a:pPr>
            <a:endParaRPr lang="en-US" sz="2600" i="1" dirty="0">
              <a:solidFill>
                <a:srgbClr val="002060"/>
              </a:solidFill>
            </a:endParaRPr>
          </a:p>
        </p:txBody>
      </p:sp>
      <p:pic>
        <p:nvPicPr>
          <p:cNvPr id="6" name="Picture 5" descr="https://encrypted-tbn0.gstatic.com/images?q=tbn:ANd9GcRiz6jP6pIY_PMFn19HjAbVNeXxUSIeaftiSd14aPNDathlk96HId_TLNYRXMZCrx0JBbEhLxpt&amp;usqp=CAc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645025"/>
            <a:ext cx="2880320" cy="31138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377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2388" y="1419969"/>
            <a:ext cx="3898776" cy="2189163"/>
          </a:xfr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lin ang="81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QUÁ KHỨ</a:t>
            </a:r>
          </a:p>
          <a:p>
            <a:pPr marL="0" indent="0">
              <a:lnSpc>
                <a:spcPct val="125000"/>
              </a:lnSpc>
              <a:buNone/>
            </a:pP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tất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cả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những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gì</a:t>
            </a:r>
            <a:r>
              <a:rPr lang="en-US" sz="2800" dirty="0" smtClean="0">
                <a:solidFill>
                  <a:srgbClr val="002060"/>
                </a:solidFill>
              </a:rPr>
              <a:t> CÓ THẬT </a:t>
            </a:r>
            <a:r>
              <a:rPr lang="en-US" sz="2800" dirty="0" err="1" smtClean="0">
                <a:solidFill>
                  <a:srgbClr val="002060"/>
                </a:solidFill>
              </a:rPr>
              <a:t>đã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xảy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ra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trước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hiện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tại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788024" y="1419969"/>
            <a:ext cx="3898776" cy="2189163"/>
          </a:xfr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LỊCH SỬ</a:t>
            </a:r>
          </a:p>
          <a:p>
            <a:pPr marL="0" indent="0">
              <a:lnSpc>
                <a:spcPct val="125000"/>
              </a:lnSpc>
              <a:spcBef>
                <a:spcPts val="0"/>
              </a:spcBef>
              <a:buNone/>
            </a:pP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NHẬN THỨC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con </a:t>
            </a:r>
            <a:r>
              <a:rPr lang="en-US" sz="2800" dirty="0" err="1" smtClean="0">
                <a:solidFill>
                  <a:srgbClr val="002060"/>
                </a:solidFill>
              </a:rPr>
              <a:t>người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về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quá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khứ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dựa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nguồn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tư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liệu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57513"/>
            <a:ext cx="8229600" cy="2189162"/>
          </a:xfr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sz="2800" b="1" u="sng" dirty="0" smtClean="0">
                <a:solidFill>
                  <a:srgbClr val="C00000"/>
                </a:solidFill>
              </a:rPr>
              <a:t>MÔN LỊCH SỬ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trường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giúp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sinh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hình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thành</a:t>
            </a:r>
            <a:r>
              <a:rPr lang="en-US" sz="2800" dirty="0" smtClean="0">
                <a:solidFill>
                  <a:srgbClr val="002060"/>
                </a:solidFill>
              </a:rPr>
              <a:t> CÁCH NHẬN THỨC </a:t>
            </a:r>
            <a:r>
              <a:rPr lang="en-US" sz="2800" dirty="0" err="1" smtClean="0">
                <a:solidFill>
                  <a:srgbClr val="002060"/>
                </a:solidFill>
              </a:rPr>
              <a:t>về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quá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khứ</a:t>
            </a:r>
            <a:r>
              <a:rPr lang="en-US" sz="2800" dirty="0" smtClean="0">
                <a:solidFill>
                  <a:srgbClr val="002060"/>
                </a:solidFill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277813"/>
            <a:ext cx="8229600" cy="7749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khái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niệm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cơ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bản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mà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cần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i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nhớ</a:t>
            </a:r>
            <a:r>
              <a:rPr lang="en-GB" sz="2800" b="1" i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0211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694" y="260648"/>
            <a:ext cx="8229600" cy="67536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C00000"/>
                </a:solidFill>
              </a:rPr>
              <a:t>Ai </a:t>
            </a:r>
            <a:r>
              <a:rPr lang="en-GB" sz="2800" b="1" dirty="0" err="1" smtClean="0">
                <a:solidFill>
                  <a:srgbClr val="C00000"/>
                </a:solidFill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người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đã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tạo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ra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</a:rPr>
              <a:t>?</a:t>
            </a:r>
            <a:endParaRPr lang="en-GB" sz="28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22" y="1463169"/>
            <a:ext cx="2901223" cy="180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9" y="4365104"/>
            <a:ext cx="2998566" cy="1822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824" y="4096144"/>
            <a:ext cx="1721790" cy="22297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5270" y="3464059"/>
            <a:ext cx="3536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đấng</a:t>
            </a:r>
            <a:r>
              <a:rPr lang="en-US" dirty="0" smtClean="0"/>
              <a:t> </a:t>
            </a:r>
            <a:r>
              <a:rPr lang="en-US" dirty="0" err="1" smtClean="0"/>
              <a:t>siêu</a:t>
            </a:r>
            <a:r>
              <a:rPr lang="en-US" dirty="0" smtClean="0"/>
              <a:t> </a:t>
            </a:r>
            <a:r>
              <a:rPr lang="en-US" dirty="0" err="1" smtClean="0"/>
              <a:t>nhiên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9240" y="6373892"/>
            <a:ext cx="4109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vị</a:t>
            </a:r>
            <a:r>
              <a:rPr lang="en-US" dirty="0" smtClean="0"/>
              <a:t> </a:t>
            </a:r>
            <a:r>
              <a:rPr lang="en-US" dirty="0" err="1" smtClean="0"/>
              <a:t>hoàng</a:t>
            </a:r>
            <a:r>
              <a:rPr lang="en-US" dirty="0" smtClean="0"/>
              <a:t> </a:t>
            </a:r>
            <a:r>
              <a:rPr lang="en-US" dirty="0" err="1" smtClean="0"/>
              <a:t>đế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vĩ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758" y="1315712"/>
            <a:ext cx="2857881" cy="1905254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687616" y="3325653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 </a:t>
            </a:r>
            <a:r>
              <a:rPr lang="en-US" dirty="0" err="1" smtClean="0"/>
              <a:t>tất</a:t>
            </a:r>
            <a:r>
              <a:rPr lang="en-US" dirty="0" smtClean="0"/>
              <a:t> </a:t>
            </a:r>
            <a:r>
              <a:rPr lang="en-US" dirty="0" err="1" smtClean="0"/>
              <a:t>cả</a:t>
            </a:r>
            <a:r>
              <a:rPr lang="en-US" dirty="0" smtClean="0"/>
              <a:t> </a:t>
            </a:r>
            <a:r>
              <a:rPr lang="en-US" dirty="0" err="1" smtClean="0"/>
              <a:t>mọi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00995" y="6372567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Do </a:t>
            </a:r>
            <a:r>
              <a:rPr lang="en-US" dirty="0" err="1" smtClean="0"/>
              <a:t>chính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nên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863" b="98203" l="9804" r="89706">
                        <a14:foregroundMark x1="48366" y1="80556" x2="48366" y2="8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21445" y="2454169"/>
            <a:ext cx="2821957" cy="282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30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991"/>
            <a:ext cx="8229600" cy="647729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Tại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sao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phải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Lịch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sử</a:t>
            </a:r>
            <a:r>
              <a:rPr lang="en-US" sz="2800" b="1" dirty="0" smtClean="0">
                <a:solidFill>
                  <a:srgbClr val="C00000"/>
                </a:solidFill>
              </a:rPr>
              <a:t>? (</a:t>
            </a:r>
            <a:r>
              <a:rPr lang="en-US" sz="2800" b="1" dirty="0" err="1" smtClean="0">
                <a:solidFill>
                  <a:srgbClr val="C00000"/>
                </a:solidFill>
              </a:rPr>
              <a:t>phiếu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</a:rPr>
              <a:t> 3)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3807"/>
          <a:stretch/>
        </p:blipFill>
        <p:spPr>
          <a:xfrm>
            <a:off x="3095835" y="2704808"/>
            <a:ext cx="3096345" cy="260051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07605" y="1988840"/>
            <a:ext cx="5184576" cy="4032448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1560" y="1124744"/>
            <a:ext cx="8064896" cy="57332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67744" y="2088094"/>
            <a:ext cx="424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ông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nói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với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mình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về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điều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gì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 rot="5400000">
            <a:off x="5448265" y="3820398"/>
            <a:ext cx="2927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đã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ra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315088" y="5590981"/>
            <a:ext cx="37461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Tại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sao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người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cháu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lại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trả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lời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như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vậy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9834" y="1156102"/>
            <a:ext cx="78666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B</a:t>
            </a:r>
            <a:r>
              <a:rPr lang="en-US" i="1" dirty="0" err="1" smtClean="0">
                <a:solidFill>
                  <a:srgbClr val="002060"/>
                </a:solidFill>
              </a:rPr>
              <a:t>ức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hình</a:t>
            </a:r>
            <a:r>
              <a:rPr lang="en-US" i="1" dirty="0">
                <a:solidFill>
                  <a:srgbClr val="002060"/>
                </a:solidFill>
              </a:rPr>
              <a:t>, </a:t>
            </a:r>
            <a:r>
              <a:rPr lang="en-US" i="1" dirty="0" err="1">
                <a:solidFill>
                  <a:srgbClr val="002060"/>
                </a:solidFill>
              </a:rPr>
              <a:t>cho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chúng</a:t>
            </a:r>
            <a:r>
              <a:rPr lang="en-US" i="1" dirty="0">
                <a:solidFill>
                  <a:srgbClr val="002060"/>
                </a:solidFill>
              </a:rPr>
              <a:t> ta </a:t>
            </a:r>
            <a:r>
              <a:rPr lang="en-US" i="1" dirty="0" err="1">
                <a:solidFill>
                  <a:srgbClr val="002060"/>
                </a:solidFill>
              </a:rPr>
              <a:t>biết</a:t>
            </a:r>
            <a:r>
              <a:rPr lang="en-US" i="1" dirty="0">
                <a:solidFill>
                  <a:srgbClr val="002060"/>
                </a:solidFill>
              </a:rPr>
              <a:t> ý </a:t>
            </a:r>
            <a:r>
              <a:rPr lang="en-US" i="1" dirty="0" err="1">
                <a:solidFill>
                  <a:srgbClr val="002060"/>
                </a:solidFill>
              </a:rPr>
              <a:t>nghĩa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của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việc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học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Lịch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sử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như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thế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nào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37297" y="6480701"/>
            <a:ext cx="6858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>
                <a:solidFill>
                  <a:srgbClr val="002060"/>
                </a:solidFill>
              </a:rPr>
              <a:t>Hãy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lấy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một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ví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dụ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tương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tự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về</a:t>
            </a:r>
            <a:r>
              <a:rPr lang="en-US" i="1" dirty="0">
                <a:solidFill>
                  <a:srgbClr val="002060"/>
                </a:solidFill>
              </a:rPr>
              <a:t> ý </a:t>
            </a:r>
            <a:r>
              <a:rPr lang="en-US" i="1" dirty="0" err="1">
                <a:solidFill>
                  <a:srgbClr val="002060"/>
                </a:solidFill>
              </a:rPr>
              <a:t>nghĩa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của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việc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học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Lịch</a:t>
            </a:r>
            <a:r>
              <a:rPr lang="en-US" i="1" dirty="0">
                <a:solidFill>
                  <a:srgbClr val="002060"/>
                </a:solidFill>
              </a:rPr>
              <a:t> </a:t>
            </a:r>
            <a:r>
              <a:rPr lang="en-US" i="1" dirty="0" err="1">
                <a:solidFill>
                  <a:srgbClr val="002060"/>
                </a:solidFill>
              </a:rPr>
              <a:t>sử</a:t>
            </a:r>
            <a:r>
              <a:rPr lang="en-US" i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 rot="5400000">
            <a:off x="-1537426" y="4158014"/>
            <a:ext cx="5014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i="1" dirty="0" err="1" smtClean="0">
                <a:solidFill>
                  <a:srgbClr val="002060"/>
                </a:solidFill>
              </a:rPr>
              <a:t>Những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câu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hỏi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mà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em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đặt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ra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khi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xem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bức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hình</a:t>
            </a:r>
            <a:r>
              <a:rPr lang="en-US" i="1" dirty="0" smtClean="0">
                <a:solidFill>
                  <a:srgbClr val="002060"/>
                </a:solidFill>
              </a:rPr>
              <a:t> </a:t>
            </a:r>
            <a:r>
              <a:rPr lang="en-US" i="1" dirty="0" err="1" smtClean="0">
                <a:solidFill>
                  <a:srgbClr val="002060"/>
                </a:solidFill>
              </a:rPr>
              <a:t>này</a:t>
            </a:r>
            <a:r>
              <a:rPr lang="en-US" i="1" dirty="0" smtClean="0">
                <a:solidFill>
                  <a:srgbClr val="002060"/>
                </a:solidFill>
              </a:rPr>
              <a:t>?</a:t>
            </a:r>
            <a:endParaRPr lang="en-US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3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2040" y="1600200"/>
            <a:ext cx="3754760" cy="4525963"/>
          </a:xfrm>
        </p:spPr>
        <p:txBody>
          <a:bodyPr/>
          <a:lstStyle/>
          <a:p>
            <a:endParaRPr lang="en-GB"/>
          </a:p>
        </p:txBody>
      </p:sp>
      <p:pic>
        <p:nvPicPr>
          <p:cNvPr id="5" name="Picture 2" descr="http://comesasoldierswhisper.com/wp-content/uploads/2014/03/IMG_1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14" y="-16345"/>
            <a:ext cx="9171814" cy="686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603101" y="673423"/>
            <a:ext cx="2592288" cy="835496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TRÊN XBOX HAY LÀ PLAYSTATION HẢ ÔNG? 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2988" y="231789"/>
            <a:ext cx="3958645" cy="1208889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Khi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còn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trẻ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ông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đã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từng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chiến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đấu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đánh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bại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Phát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xít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Đức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ở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Hà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Lan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đấy</a:t>
            </a:r>
            <a:r>
              <a:rPr lang="en-US" sz="2400" b="1" dirty="0" smtClean="0">
                <a:solidFill>
                  <a:srgbClr val="00206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!</a:t>
            </a:r>
            <a:endParaRPr lang="en-US" sz="2400" b="1" dirty="0">
              <a:solidFill>
                <a:srgbClr val="00206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52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1560" y="1484784"/>
            <a:ext cx="784887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được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về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cội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nguồn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bản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sắc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chính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bản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thân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mình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dân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tộc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mình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ai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từ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đâu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Sự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biệt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so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với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dân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tộc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khác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?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9" name="Picture 5" descr="http://merdeka-online.com/home/wp-content/uploads/2015/06/Identity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819956"/>
            <a:ext cx="2520280" cy="1899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877" y="4576526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4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Nguồn gốc ý nghĩa giá trị lịch sử hình thành của lễ hội đền Hù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12" y="332656"/>
            <a:ext cx="8189943" cy="49761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15616" y="5517232"/>
            <a:ext cx="73258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Dù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ngược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xuôi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giỗ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mùng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Mười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Ba”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22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116444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ta</a:t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Nam”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99792" y="1702549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ốc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3140968"/>
            <a:ext cx="80648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cội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14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107"/>
            <a:ext cx="9144000" cy="25050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1196752"/>
            <a:ext cx="806489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smtClean="0">
                <a:solidFill>
                  <a:srgbClr val="0070C0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CHÀO MỪNG CÁC BẠN ĐẾN VỚI MÔN LỊCH SỬ</a:t>
            </a:r>
            <a:endParaRPr lang="en-US" sz="4400" dirty="0">
              <a:solidFill>
                <a:srgbClr val="0070C0"/>
              </a:solidFill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0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96752"/>
            <a:ext cx="8229600" cy="3384376"/>
          </a:xfrm>
        </p:spPr>
        <p:txBody>
          <a:bodyPr>
            <a:normAutofit/>
          </a:bodyPr>
          <a:lstStyle/>
          <a:p>
            <a:pPr algn="l" eaLnBrk="1" hangingPunct="1">
              <a:lnSpc>
                <a:spcPct val="125000"/>
              </a:lnSpc>
            </a:pP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“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con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người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nhau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hơn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có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cùng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chung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sống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”</a:t>
            </a:r>
            <a:b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b="1" i="1" u="sng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Thảo</a:t>
            </a:r>
            <a:r>
              <a:rPr lang="en-US" sz="2600" b="1" i="1" u="sng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luận</a:t>
            </a:r>
            <a:r>
              <a:rPr lang="en-US" sz="2600" b="1" i="1" u="sng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: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Hãy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lấy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ví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dụ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chứng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tỏ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rằng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việc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hiểu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biết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dẫn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xung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đột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mâu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thuẫn</a:t>
            </a:r>
            <a:r>
              <a:rPr lang="en-US" sz="26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.</a:t>
            </a:r>
          </a:p>
        </p:txBody>
      </p:sp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013622"/>
            <a:ext cx="1835696" cy="18356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http://warwickdistrictu3a.org.uk/wp-content/wdu3a/Site%20Logos/World%20Stu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198" y="4903440"/>
            <a:ext cx="1945879" cy="1945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4925822"/>
            <a:ext cx="3249860" cy="1828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900" y="1556792"/>
            <a:ext cx="799288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chúng</a:t>
            </a:r>
            <a:r>
              <a:rPr lang="en-US" sz="2600" dirty="0" smtClean="0">
                <a:solidFill>
                  <a:srgbClr val="002060"/>
                </a:solidFill>
              </a:rPr>
              <a:t> ta </a:t>
            </a:r>
            <a:r>
              <a:rPr lang="en-US" sz="2600" dirty="0" err="1" smtClean="0">
                <a:solidFill>
                  <a:srgbClr val="002060"/>
                </a:solidFill>
              </a:rPr>
              <a:t>không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lặp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lại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sai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lầm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quá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khứ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>
              <a:lnSpc>
                <a:spcPct val="125000"/>
              </a:lnSpc>
            </a:pPr>
            <a:endParaRPr lang="en-US" sz="2600" dirty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600" b="1" i="1" u="sng" dirty="0" err="1" smtClean="0">
                <a:solidFill>
                  <a:srgbClr val="C00000"/>
                </a:solidFill>
              </a:rPr>
              <a:t>Thảo</a:t>
            </a:r>
            <a:r>
              <a:rPr lang="en-US" sz="2600" b="1" i="1" u="sng" dirty="0" smtClean="0">
                <a:solidFill>
                  <a:srgbClr val="C00000"/>
                </a:solidFill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</a:rPr>
              <a:t>luận</a:t>
            </a:r>
            <a:r>
              <a:rPr lang="en-US" sz="2600" b="1" i="1" u="sng" dirty="0" smtClean="0">
                <a:solidFill>
                  <a:srgbClr val="C00000"/>
                </a:solidFill>
              </a:rPr>
              <a:t>:</a:t>
            </a:r>
          </a:p>
          <a:p>
            <a:pPr>
              <a:lnSpc>
                <a:spcPct val="125000"/>
              </a:lnSpc>
            </a:pP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nêu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</a:rPr>
              <a:t> “</a:t>
            </a:r>
            <a:r>
              <a:rPr lang="en-US" sz="2600" dirty="0" err="1" smtClean="0">
                <a:solidFill>
                  <a:srgbClr val="002060"/>
                </a:solidFill>
              </a:rPr>
              <a:t>bài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từ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” </a:t>
            </a:r>
            <a:r>
              <a:rPr lang="en-US" sz="2600" dirty="0" err="1" smtClean="0">
                <a:solidFill>
                  <a:srgbClr val="002060"/>
                </a:solidFill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chính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gia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đình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hoặc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dân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tộc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6" y="5071077"/>
            <a:ext cx="2857500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5071077"/>
            <a:ext cx="2790825" cy="1638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8595" y="4896476"/>
            <a:ext cx="1780456" cy="1780456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8273549" y="5157192"/>
            <a:ext cx="349622" cy="3600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2</a:t>
            </a:r>
            <a:endParaRPr lang="en-US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69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67544" y="404664"/>
            <a:ext cx="8229600" cy="6477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solidFill>
                  <a:srgbClr val="C00000"/>
                </a:solidFill>
              </a:rPr>
              <a:t>Tại sao phải học Lịch sử?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5900" y="1484784"/>
            <a:ext cx="7992888" cy="2863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rèn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luyện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khả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tư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duy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cách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tiếp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cận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chiều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có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thể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giúp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thành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kĩ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năng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phẩm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chất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lãnh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đạo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trong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tương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lai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00" dirty="0" smtClean="0">
                <a:solidFill>
                  <a:srgbClr val="002060"/>
                </a:solidFill>
              </a:rPr>
              <a:t>…</a:t>
            </a:r>
            <a:endParaRPr lang="en-US" sz="2600" dirty="0">
              <a:solidFill>
                <a:srgbClr val="00206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4509120"/>
            <a:ext cx="2565274" cy="2204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2280" y="4320480"/>
            <a:ext cx="1693696" cy="2371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4523138"/>
            <a:ext cx="2689588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6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492" y="1407156"/>
            <a:ext cx="8229600" cy="229889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600" b="1" i="1" u="sng" dirty="0" err="1" smtClean="0">
                <a:solidFill>
                  <a:srgbClr val="C00000"/>
                </a:solidFill>
              </a:rPr>
              <a:t>Nhiệm</a:t>
            </a:r>
            <a:r>
              <a:rPr lang="en-US" sz="2600" b="1" i="1" u="sng" dirty="0" smtClean="0">
                <a:solidFill>
                  <a:srgbClr val="C00000"/>
                </a:solidFill>
              </a:rPr>
              <a:t> </a:t>
            </a:r>
            <a:r>
              <a:rPr lang="en-US" sz="2600" b="1" i="1" u="sng" dirty="0" err="1" smtClean="0">
                <a:solidFill>
                  <a:srgbClr val="C00000"/>
                </a:solidFill>
              </a:rPr>
              <a:t>vụ</a:t>
            </a:r>
            <a:r>
              <a:rPr lang="en-US" sz="2600" b="1" i="1" u="sng" dirty="0" smtClean="0">
                <a:solidFill>
                  <a:srgbClr val="C00000"/>
                </a:solidFill>
              </a:rPr>
              <a:t>:</a:t>
            </a:r>
            <a:endParaRPr lang="en-US" sz="2600" b="1" i="1" u="sng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 smtClean="0">
                <a:solidFill>
                  <a:srgbClr val="002060"/>
                </a:solidFill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vở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ít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nhất</a:t>
            </a:r>
            <a:r>
              <a:rPr lang="en-US" sz="2600" dirty="0" smtClean="0">
                <a:solidFill>
                  <a:srgbClr val="002060"/>
                </a:solidFill>
              </a:rPr>
              <a:t> 3 </a:t>
            </a:r>
            <a:r>
              <a:rPr lang="en-US" sz="2600" dirty="0" err="1" smtClean="0">
                <a:solidFill>
                  <a:srgbClr val="002060"/>
                </a:solidFill>
              </a:rPr>
              <a:t>lý</a:t>
            </a:r>
            <a:r>
              <a:rPr lang="en-US" sz="2600" dirty="0" smtClean="0">
                <a:solidFill>
                  <a:srgbClr val="002060"/>
                </a:solidFill>
              </a:rPr>
              <a:t> do </a:t>
            </a:r>
            <a:r>
              <a:rPr lang="en-US" sz="2600" dirty="0" err="1" smtClean="0">
                <a:solidFill>
                  <a:srgbClr val="002060"/>
                </a:solidFill>
              </a:rPr>
              <a:t>vì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sao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chúng</a:t>
            </a:r>
            <a:r>
              <a:rPr lang="en-US" sz="2600" dirty="0" smtClean="0">
                <a:solidFill>
                  <a:srgbClr val="002060"/>
                </a:solidFill>
              </a:rPr>
              <a:t> ta </a:t>
            </a:r>
            <a:r>
              <a:rPr lang="en-US" sz="2600" dirty="0" err="1" smtClean="0">
                <a:solidFill>
                  <a:srgbClr val="002060"/>
                </a:solidFill>
              </a:rPr>
              <a:t>nên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600" dirty="0" err="1">
                <a:solidFill>
                  <a:srgbClr val="002060"/>
                </a:solidFill>
              </a:rPr>
              <a:t>S</a:t>
            </a:r>
            <a:r>
              <a:rPr lang="en-US" sz="2600" dirty="0" err="1" smtClean="0">
                <a:solidFill>
                  <a:srgbClr val="002060"/>
                </a:solidFill>
              </a:rPr>
              <a:t>au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đó</a:t>
            </a:r>
            <a:r>
              <a:rPr lang="en-US" sz="2600" dirty="0">
                <a:solidFill>
                  <a:srgbClr val="002060"/>
                </a:solidFill>
              </a:rPr>
              <a:t> chia </a:t>
            </a:r>
            <a:r>
              <a:rPr lang="en-US" sz="2600" dirty="0" err="1">
                <a:solidFill>
                  <a:srgbClr val="002060"/>
                </a:solidFill>
              </a:rPr>
              <a:t>sẻ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với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bạn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>
                <a:solidFill>
                  <a:srgbClr val="002060"/>
                </a:solidFill>
              </a:rPr>
              <a:t>bên</a:t>
            </a:r>
            <a:r>
              <a:rPr lang="en-US" sz="2600" dirty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cạnh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</a:rPr>
              <a:t>Hoạt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động</a:t>
            </a:r>
            <a:r>
              <a:rPr lang="en-US" sz="2800" b="1" dirty="0" smtClean="0">
                <a:solidFill>
                  <a:srgbClr val="C00000"/>
                </a:solidFill>
              </a:rPr>
              <a:t>: </a:t>
            </a:r>
            <a:r>
              <a:rPr lang="en-US" sz="2800" b="1" dirty="0" err="1" smtClean="0">
                <a:solidFill>
                  <a:srgbClr val="C00000"/>
                </a:solidFill>
              </a:rPr>
              <a:t>Viết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và</a:t>
            </a:r>
            <a:r>
              <a:rPr lang="en-US" sz="2800" b="1" dirty="0" smtClean="0">
                <a:solidFill>
                  <a:srgbClr val="C00000"/>
                </a:solidFill>
              </a:rPr>
              <a:t> chia </a:t>
            </a:r>
            <a:r>
              <a:rPr lang="en-US" sz="2800" b="1" dirty="0" err="1" smtClean="0">
                <a:solidFill>
                  <a:srgbClr val="C00000"/>
                </a:solidFill>
              </a:rPr>
              <a:t>sẻ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1627"/>
          <a:stretch/>
        </p:blipFill>
        <p:spPr>
          <a:xfrm>
            <a:off x="457200" y="4388069"/>
            <a:ext cx="2500479" cy="22097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909" y="4503761"/>
            <a:ext cx="2832891" cy="217006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91880" y="5104611"/>
            <a:ext cx="1224136" cy="864096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475302"/>
            <a:ext cx="8229600" cy="70609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LUYỆN TẬP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3588" y="314096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C00000"/>
                </a:solidFill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002060"/>
                </a:solidFill>
              </a:rPr>
              <a:t>Giải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thích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được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khái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niệm</a:t>
            </a:r>
            <a:r>
              <a:rPr lang="en-GB" sz="2800" b="1" dirty="0" smtClean="0">
                <a:solidFill>
                  <a:srgbClr val="002060"/>
                </a:solidFill>
              </a:rPr>
              <a:t> “</a:t>
            </a:r>
            <a:r>
              <a:rPr lang="en-GB" sz="2800" b="1" dirty="0" err="1" smtClean="0">
                <a:solidFill>
                  <a:srgbClr val="002060"/>
                </a:solidFill>
              </a:rPr>
              <a:t>Lịch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sử</a:t>
            </a:r>
            <a:r>
              <a:rPr lang="en-GB" sz="2800" b="1" dirty="0" smtClean="0">
                <a:solidFill>
                  <a:srgbClr val="002060"/>
                </a:solidFill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002060"/>
                </a:solidFill>
              </a:rPr>
              <a:t>Nêu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ít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nhất</a:t>
            </a:r>
            <a:r>
              <a:rPr lang="en-GB" sz="2800" b="1" dirty="0" smtClean="0">
                <a:solidFill>
                  <a:srgbClr val="002060"/>
                </a:solidFill>
              </a:rPr>
              <a:t> 3 </a:t>
            </a:r>
            <a:r>
              <a:rPr lang="en-GB" sz="2800" b="1" dirty="0" err="1" smtClean="0">
                <a:solidFill>
                  <a:srgbClr val="002060"/>
                </a:solidFill>
              </a:rPr>
              <a:t>lí</a:t>
            </a:r>
            <a:r>
              <a:rPr lang="en-GB" sz="2800" b="1" dirty="0" smtClean="0">
                <a:solidFill>
                  <a:srgbClr val="002060"/>
                </a:solidFill>
              </a:rPr>
              <a:t> do </a:t>
            </a:r>
            <a:r>
              <a:rPr lang="en-GB" sz="2800" b="1" dirty="0" err="1" smtClean="0">
                <a:solidFill>
                  <a:srgbClr val="002060"/>
                </a:solidFill>
              </a:rPr>
              <a:t>vì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sao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chúng</a:t>
            </a:r>
            <a:r>
              <a:rPr lang="en-GB" sz="2800" b="1" dirty="0" smtClean="0">
                <a:solidFill>
                  <a:srgbClr val="002060"/>
                </a:solidFill>
              </a:rPr>
              <a:t> ta </a:t>
            </a:r>
            <a:r>
              <a:rPr lang="en-GB" sz="2800" b="1" dirty="0" err="1" smtClean="0">
                <a:solidFill>
                  <a:srgbClr val="002060"/>
                </a:solidFill>
              </a:rPr>
              <a:t>phải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học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Lịch</a:t>
            </a:r>
            <a:r>
              <a:rPr lang="en-GB" sz="2800" b="1" dirty="0" smtClean="0">
                <a:solidFill>
                  <a:srgbClr val="002060"/>
                </a:solidFill>
              </a:rPr>
              <a:t> </a:t>
            </a:r>
            <a:r>
              <a:rPr lang="en-GB" sz="2800" b="1" dirty="0" err="1" smtClean="0">
                <a:solidFill>
                  <a:srgbClr val="002060"/>
                </a:solidFill>
              </a:rPr>
              <a:t>sử</a:t>
            </a:r>
            <a:r>
              <a:rPr lang="en-GB" sz="2800" b="1" dirty="0" smtClean="0">
                <a:solidFill>
                  <a:srgbClr val="002060"/>
                </a:solidFill>
              </a:rPr>
              <a:t>.</a:t>
            </a:r>
            <a:endParaRPr lang="en-GB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899570"/>
            <a:ext cx="8136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có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đạt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mục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tiêu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bài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ngày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hôm</a:t>
            </a:r>
            <a:r>
              <a:rPr lang="en-US" sz="2800" dirty="0" smtClean="0">
                <a:solidFill>
                  <a:srgbClr val="002060"/>
                </a:solidFill>
              </a:rPr>
              <a:t> nay?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10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600" dirty="0" err="1" smtClean="0">
                <a:solidFill>
                  <a:srgbClr val="002060"/>
                </a:solidFill>
              </a:rPr>
              <a:t>Dựa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vào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nội</a:t>
            </a:r>
            <a:r>
              <a:rPr lang="en-US" sz="2600" dirty="0" smtClean="0">
                <a:solidFill>
                  <a:srgbClr val="002060"/>
                </a:solidFill>
              </a:rPr>
              <a:t> dung </a:t>
            </a:r>
            <a:r>
              <a:rPr lang="en-US" sz="2600" dirty="0" err="1" smtClean="0">
                <a:solidFill>
                  <a:srgbClr val="002060"/>
                </a:solidFill>
              </a:rPr>
              <a:t>bài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học</a:t>
            </a:r>
            <a:r>
              <a:rPr lang="en-US" sz="2600" dirty="0" smtClean="0">
                <a:solidFill>
                  <a:srgbClr val="002060"/>
                </a:solidFill>
              </a:rPr>
              <a:t>, </a:t>
            </a: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sáng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tác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những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câu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danh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ngôn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riêng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về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Lịch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sử</a:t>
            </a:r>
            <a:r>
              <a:rPr lang="en-US" sz="2600" dirty="0" smtClean="0">
                <a:solidFill>
                  <a:srgbClr val="002060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Hãy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viết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nó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lên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một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tờ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giấy</a:t>
            </a:r>
            <a:r>
              <a:rPr lang="en-US" sz="2600" dirty="0" smtClean="0">
                <a:solidFill>
                  <a:srgbClr val="002060"/>
                </a:solidFill>
              </a:rPr>
              <a:t> A4 </a:t>
            </a:r>
            <a:r>
              <a:rPr lang="en-US" sz="2600" dirty="0" err="1" smtClean="0">
                <a:solidFill>
                  <a:srgbClr val="002060"/>
                </a:solidFill>
              </a:rPr>
              <a:t>và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trang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trí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nó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Nhớ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để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tên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của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bạn</a:t>
            </a:r>
            <a:r>
              <a:rPr lang="en-US" sz="2600" dirty="0" smtClean="0">
                <a:solidFill>
                  <a:srgbClr val="002060"/>
                </a:solidFill>
              </a:rPr>
              <a:t> ở </a:t>
            </a:r>
            <a:r>
              <a:rPr lang="en-US" sz="2600" dirty="0" err="1" smtClean="0">
                <a:solidFill>
                  <a:srgbClr val="002060"/>
                </a:solidFill>
              </a:rPr>
              <a:t>dưới</a:t>
            </a:r>
            <a:endParaRPr lang="en-US" sz="2600" dirty="0" smtClean="0">
              <a:solidFill>
                <a:srgbClr val="002060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600" dirty="0" err="1" smtClean="0">
                <a:solidFill>
                  <a:srgbClr val="002060"/>
                </a:solidFill>
              </a:rPr>
              <a:t>Vẽ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hình</a:t>
            </a:r>
            <a:r>
              <a:rPr lang="en-US" sz="2600" dirty="0" smtClean="0">
                <a:solidFill>
                  <a:srgbClr val="002060"/>
                </a:solidFill>
              </a:rPr>
              <a:t> minh </a:t>
            </a:r>
            <a:r>
              <a:rPr lang="en-US" sz="2600" dirty="0" err="1" smtClean="0">
                <a:solidFill>
                  <a:srgbClr val="002060"/>
                </a:solidFill>
              </a:rPr>
              <a:t>họa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cho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câu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danh</a:t>
            </a:r>
            <a:r>
              <a:rPr lang="en-US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 err="1" smtClean="0">
                <a:solidFill>
                  <a:srgbClr val="002060"/>
                </a:solidFill>
              </a:rPr>
              <a:t>ngôn</a:t>
            </a:r>
            <a:endParaRPr lang="en-US" sz="2600" dirty="0">
              <a:solidFill>
                <a:srgbClr val="002060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457200" y="475302"/>
            <a:ext cx="8229600" cy="7060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C00000"/>
                </a:solidFill>
              </a:rPr>
              <a:t>VẬN DỤNG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4588" y="4581128"/>
            <a:ext cx="8447892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u="sng" dirty="0" err="1" smtClean="0"/>
              <a:t>Ví</a:t>
            </a:r>
            <a:r>
              <a:rPr lang="en-US" sz="2600" u="sng" dirty="0" smtClean="0"/>
              <a:t> </a:t>
            </a:r>
            <a:r>
              <a:rPr lang="en-US" sz="2600" u="sng" dirty="0" err="1" smtClean="0"/>
              <a:t>dụ</a:t>
            </a:r>
            <a:r>
              <a:rPr lang="en-US" sz="2600" u="sng" dirty="0" smtClean="0"/>
              <a:t>:</a:t>
            </a:r>
          </a:p>
          <a:p>
            <a:r>
              <a:rPr lang="en-US" sz="2600" b="1" i="1" dirty="0" smtClean="0"/>
              <a:t>“</a:t>
            </a:r>
            <a:r>
              <a:rPr lang="en-US" sz="2600" b="1" i="1" dirty="0" err="1" smtClean="0"/>
              <a:t>Lịch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sử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là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những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điều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mà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người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lớn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rất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thích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còn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trẻ</a:t>
            </a:r>
            <a:r>
              <a:rPr lang="en-US" sz="2600" b="1" i="1" dirty="0" smtClean="0"/>
              <a:t> con </a:t>
            </a:r>
            <a:r>
              <a:rPr lang="en-US" sz="2600" b="1" i="1" dirty="0" err="1" smtClean="0"/>
              <a:t>thì</a:t>
            </a:r>
            <a:r>
              <a:rPr lang="en-US" sz="2600" b="1" i="1" dirty="0" smtClean="0"/>
              <a:t> </a:t>
            </a:r>
            <a:r>
              <a:rPr lang="en-US" sz="2600" b="1" i="1" dirty="0" err="1" smtClean="0"/>
              <a:t>không</a:t>
            </a:r>
            <a:r>
              <a:rPr lang="en-US" sz="2600" b="1" i="1" dirty="0" smtClean="0"/>
              <a:t>”</a:t>
            </a:r>
          </a:p>
          <a:p>
            <a:r>
              <a:rPr lang="en-US" sz="2400" dirty="0" smtClean="0"/>
              <a:t>                                                                               - </a:t>
            </a:r>
            <a:r>
              <a:rPr lang="en-US" sz="2400" dirty="0" err="1" smtClean="0"/>
              <a:t>Nguyễn</a:t>
            </a:r>
            <a:r>
              <a:rPr lang="en-US" sz="2400" dirty="0" smtClean="0"/>
              <a:t> </a:t>
            </a:r>
            <a:r>
              <a:rPr lang="en-US" sz="2400" dirty="0" err="1" smtClean="0"/>
              <a:t>Hữu</a:t>
            </a:r>
            <a:r>
              <a:rPr lang="en-US" sz="2400" dirty="0" smtClean="0"/>
              <a:t> Long -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3717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sz="quarter"/>
          </p:nvPr>
        </p:nvSpPr>
        <p:spPr>
          <a:xfrm>
            <a:off x="518864" y="404664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NỘI QUY LỚP HỌC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1560" y="1340768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</a:rPr>
              <a:t>Mắt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nhìn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lên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bảng</a:t>
            </a:r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</a:rPr>
              <a:t>Không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nói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chuyện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riêng</a:t>
            </a:r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</a:rPr>
              <a:t>Giơ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tay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khi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muốn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phát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biểu</a:t>
            </a:r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</a:rPr>
              <a:t>Khi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một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người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nói</a:t>
            </a:r>
            <a:r>
              <a:rPr lang="en-US" sz="3200" dirty="0" smtClean="0">
                <a:solidFill>
                  <a:srgbClr val="002060"/>
                </a:solidFill>
              </a:rPr>
              <a:t>, </a:t>
            </a:r>
            <a:r>
              <a:rPr lang="en-US" sz="3200" dirty="0" err="1" smtClean="0">
                <a:solidFill>
                  <a:srgbClr val="002060"/>
                </a:solidFill>
              </a:rPr>
              <a:t>tất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cả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cùng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lắng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nghe</a:t>
            </a:r>
            <a:endParaRPr lang="en-US" sz="3200" dirty="0" smtClean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US" sz="3200" dirty="0" err="1" smtClean="0">
                <a:solidFill>
                  <a:srgbClr val="002060"/>
                </a:solidFill>
              </a:rPr>
              <a:t>Làm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theo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chỉ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dẫn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của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giáo</a:t>
            </a:r>
            <a:r>
              <a:rPr lang="en-US" sz="3200" dirty="0" smtClean="0">
                <a:solidFill>
                  <a:srgbClr val="002060"/>
                </a:solidFill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</a:rPr>
              <a:t>viên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520" t="57560" r="14721"/>
          <a:stretch/>
        </p:blipFill>
        <p:spPr>
          <a:xfrm>
            <a:off x="8083805" y="4462564"/>
            <a:ext cx="831653" cy="1077409"/>
          </a:xfrm>
          <a:prstGeom prst="ellipse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0240" r="65519" b="29441"/>
          <a:stretch/>
        </p:blipFill>
        <p:spPr>
          <a:xfrm>
            <a:off x="4499992" y="1528882"/>
            <a:ext cx="879353" cy="1028251"/>
          </a:xfrm>
          <a:prstGeom prst="ellipse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0" y="5532771"/>
            <a:ext cx="919517" cy="1259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2240" y="3209642"/>
            <a:ext cx="1080120" cy="1267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12" y="2574007"/>
            <a:ext cx="720080" cy="88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5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 sz="quarter"/>
          </p:nvPr>
        </p:nvSpPr>
        <p:spPr>
          <a:xfrm>
            <a:off x="467544" y="3573016"/>
            <a:ext cx="8229600" cy="1139825"/>
          </a:xfrm>
        </p:spPr>
        <p:txBody>
          <a:bodyPr>
            <a:normAutofit fontScale="90000"/>
          </a:bodyPr>
          <a:lstStyle/>
          <a:p>
            <a:pPr algn="l" eaLnBrk="1" hangingPunct="1">
              <a:lnSpc>
                <a:spcPct val="150000"/>
              </a:lnSpc>
            </a:pPr>
            <a:r>
              <a:rPr lang="en-GB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Bài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tập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về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GB" b="1" dirty="0" err="1" smtClean="0">
                <a:latin typeface="Calibri" pitchFamily="34" charset="0"/>
                <a:cs typeface="Calibri" pitchFamily="34" charset="0"/>
              </a:rPr>
              <a:t>nhà</a:t>
            </a:r>
            <a:r>
              <a:rPr lang="en-GB" b="1" dirty="0" smtClean="0">
                <a:latin typeface="Calibri" pitchFamily="34" charset="0"/>
                <a:cs typeface="Calibri" pitchFamily="34" charset="0"/>
              </a:rPr>
              <a:t>:</a:t>
            </a:r>
            <a:r>
              <a:rPr lang="en-GB" dirty="0" smtClean="0">
                <a:latin typeface="Calibri" pitchFamily="34" charset="0"/>
                <a:cs typeface="Calibri" pitchFamily="34" charset="0"/>
              </a:rPr>
              <a:t/>
            </a:r>
            <a:br>
              <a:rPr lang="en-GB" dirty="0" smtClean="0"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Nộp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đúng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hạn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Đạt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yêu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cầu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về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chất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lượng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Không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copy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trên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mạng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/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chép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của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bạn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Nếu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bài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làm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đánh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máy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phải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được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in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ra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trước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khi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đến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3600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lớp</a:t>
            </a: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.</a:t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GB" sz="3600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</a:br>
            <a:r>
              <a:rPr lang="en-GB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pic>
        <p:nvPicPr>
          <p:cNvPr id="6147" name="Picture 2" descr="http://kidsnews.com/wp-content/uploads/2015/04/Homework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513" y="476672"/>
            <a:ext cx="2502047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98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22946" y="2780928"/>
            <a:ext cx="7518742" cy="26776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b="1" dirty="0" smtClean="0">
                <a:solidFill>
                  <a:srgbClr val="C00000"/>
                </a:solidFill>
              </a:rPr>
              <a:t>MỤC TIÊU BÀI HỌC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C00000"/>
                </a:solidFill>
              </a:rPr>
              <a:t>Giải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thích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được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khái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niệm</a:t>
            </a:r>
            <a:r>
              <a:rPr lang="en-GB" sz="2800" b="1" dirty="0" smtClean="0">
                <a:solidFill>
                  <a:srgbClr val="C00000"/>
                </a:solidFill>
              </a:rPr>
              <a:t> “</a:t>
            </a:r>
            <a:r>
              <a:rPr lang="en-GB" sz="2800" b="1" dirty="0" err="1" smtClean="0">
                <a:solidFill>
                  <a:srgbClr val="C00000"/>
                </a:solidFill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</a:rPr>
              <a:t>”.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en-GB" sz="2800" b="1" dirty="0" err="1" smtClean="0">
                <a:solidFill>
                  <a:srgbClr val="C00000"/>
                </a:solidFill>
              </a:rPr>
              <a:t>Nêu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ít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nhất</a:t>
            </a:r>
            <a:r>
              <a:rPr lang="en-GB" sz="2800" b="1" dirty="0" smtClean="0">
                <a:solidFill>
                  <a:srgbClr val="C00000"/>
                </a:solidFill>
              </a:rPr>
              <a:t> 3 </a:t>
            </a:r>
            <a:r>
              <a:rPr lang="en-GB" sz="2800" b="1" dirty="0" err="1" smtClean="0">
                <a:solidFill>
                  <a:srgbClr val="C00000"/>
                </a:solidFill>
              </a:rPr>
              <a:t>lí</a:t>
            </a:r>
            <a:r>
              <a:rPr lang="en-GB" sz="2800" b="1" dirty="0" smtClean="0">
                <a:solidFill>
                  <a:srgbClr val="C00000"/>
                </a:solidFill>
              </a:rPr>
              <a:t> do </a:t>
            </a:r>
            <a:r>
              <a:rPr lang="en-GB" sz="2800" b="1" dirty="0" err="1" smtClean="0">
                <a:solidFill>
                  <a:srgbClr val="C00000"/>
                </a:solidFill>
              </a:rPr>
              <a:t>vì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sao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chúng</a:t>
            </a:r>
            <a:r>
              <a:rPr lang="en-GB" sz="2800" b="1" dirty="0" smtClean="0">
                <a:solidFill>
                  <a:srgbClr val="C00000"/>
                </a:solidFill>
              </a:rPr>
              <a:t> ta </a:t>
            </a:r>
            <a:r>
              <a:rPr lang="en-GB" sz="2800" b="1" dirty="0" err="1" smtClean="0">
                <a:solidFill>
                  <a:srgbClr val="C00000"/>
                </a:solidFill>
              </a:rPr>
              <a:t>phải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học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</a:rPr>
              <a:t>.</a:t>
            </a:r>
            <a:endParaRPr lang="en-GB" sz="28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940970"/>
            <a:ext cx="5400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err="1" smtClean="0">
                <a:solidFill>
                  <a:srgbClr val="002060"/>
                </a:solidFill>
              </a:rPr>
              <a:t>Tiết</a:t>
            </a:r>
            <a:r>
              <a:rPr lang="en-GB" sz="4000" b="1" dirty="0" smtClean="0">
                <a:solidFill>
                  <a:srgbClr val="002060"/>
                </a:solidFill>
              </a:rPr>
              <a:t> 1. </a:t>
            </a:r>
            <a:r>
              <a:rPr lang="en-GB" sz="4000" b="1" dirty="0" err="1" smtClean="0">
                <a:solidFill>
                  <a:srgbClr val="002060"/>
                </a:solidFill>
              </a:rPr>
              <a:t>Bài</a:t>
            </a:r>
            <a:r>
              <a:rPr lang="en-GB" sz="4000" b="1" dirty="0" smtClean="0">
                <a:solidFill>
                  <a:srgbClr val="002060"/>
                </a:solidFill>
              </a:rPr>
              <a:t> 1</a:t>
            </a:r>
          </a:p>
          <a:p>
            <a:pPr algn="ctr"/>
            <a:r>
              <a:rPr lang="en-GB" sz="4000" b="1" dirty="0" smtClean="0">
                <a:solidFill>
                  <a:srgbClr val="002060"/>
                </a:solidFill>
              </a:rPr>
              <a:t>LỊCH </a:t>
            </a:r>
            <a:r>
              <a:rPr lang="en-GB" sz="4000" b="1" dirty="0" smtClean="0">
                <a:solidFill>
                  <a:srgbClr val="002060"/>
                </a:solidFill>
              </a:rPr>
              <a:t>SỬ LÀ GÌ?</a:t>
            </a:r>
            <a:endParaRPr lang="en-GB" sz="4000" b="1" dirty="0">
              <a:solidFill>
                <a:srgbClr val="002060"/>
              </a:solidFill>
            </a:endParaRPr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A0685C41-D465-4512-B9F6-8A38B1A4D0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5772682" y="0"/>
            <a:ext cx="3357141" cy="787078"/>
          </a:xfrm>
          <a:prstGeom prst="rect">
            <a:avLst/>
          </a:prstGeom>
        </p:spPr>
      </p:pic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F7F8C48D-A559-4113-AD18-8377F23E90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65" b="88523"/>
          <a:stretch/>
        </p:blipFill>
        <p:spPr>
          <a:xfrm>
            <a:off x="152400" y="0"/>
            <a:ext cx="5874496" cy="137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7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cdn-media.backstage.com/files/media/uploads/zinnia/shutterstock_111156467.png.600x334_q1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417" y="4581128"/>
            <a:ext cx="2843808" cy="2179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141277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</a:rPr>
              <a:t>Nhiệm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vụ</a:t>
            </a:r>
            <a:r>
              <a:rPr lang="en-US" sz="2800" b="1" dirty="0">
                <a:solidFill>
                  <a:srgbClr val="C00000"/>
                </a:solidFill>
              </a:rPr>
              <a:t> 1: </a:t>
            </a:r>
            <a:r>
              <a:rPr lang="en-US" sz="2800" b="1" dirty="0" err="1">
                <a:solidFill>
                  <a:srgbClr val="C00000"/>
                </a:solidFill>
              </a:rPr>
              <a:t>Làm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việc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nhân</a:t>
            </a:r>
            <a:r>
              <a:rPr lang="en-US" sz="2800" b="1" dirty="0">
                <a:solidFill>
                  <a:srgbClr val="C00000"/>
                </a:solidFill>
              </a:rPr>
              <a:t>/ </a:t>
            </a:r>
            <a:r>
              <a:rPr lang="en-US" sz="2800" b="1" dirty="0" err="1">
                <a:solidFill>
                  <a:srgbClr val="C00000"/>
                </a:solidFill>
              </a:rPr>
              <a:t>cặp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đôi</a:t>
            </a:r>
            <a:r>
              <a:rPr lang="en-US" sz="2800" b="1" dirty="0" smtClean="0">
                <a:solidFill>
                  <a:srgbClr val="C00000"/>
                </a:solidFill>
              </a:rPr>
              <a:t> – </a:t>
            </a:r>
            <a:r>
              <a:rPr lang="en-US" sz="2800" b="1" dirty="0" err="1" smtClean="0">
                <a:solidFill>
                  <a:srgbClr val="C00000"/>
                </a:solidFill>
              </a:rPr>
              <a:t>hoàn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thành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phiếu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học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tập</a:t>
            </a:r>
            <a:r>
              <a:rPr lang="en-US" sz="2800" b="1" dirty="0" smtClean="0">
                <a:solidFill>
                  <a:srgbClr val="C00000"/>
                </a:solidFill>
              </a:rPr>
              <a:t> 1</a:t>
            </a:r>
            <a:endParaRPr lang="en-US" sz="28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 err="1" smtClean="0">
                <a:solidFill>
                  <a:srgbClr val="002060"/>
                </a:solidFill>
              </a:rPr>
              <a:t>Hãy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đọc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các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danh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sau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thảo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luận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với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bạn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bên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cạnh</a:t>
            </a:r>
            <a:r>
              <a:rPr lang="en-US" sz="2800" dirty="0" smtClean="0">
                <a:solidFill>
                  <a:srgbClr val="002060"/>
                </a:solidFill>
              </a:rPr>
              <a:t>: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rgbClr val="002060"/>
                </a:solidFill>
              </a:rPr>
              <a:t>Em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thích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câu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danh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ngôn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nào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nhất</a:t>
            </a:r>
            <a:r>
              <a:rPr lang="en-US" sz="2800" dirty="0" smtClean="0">
                <a:solidFill>
                  <a:srgbClr val="002060"/>
                </a:solidFill>
              </a:rPr>
              <a:t>? </a:t>
            </a:r>
            <a:r>
              <a:rPr lang="en-US" sz="2800" dirty="0" err="1" smtClean="0">
                <a:solidFill>
                  <a:srgbClr val="002060"/>
                </a:solidFill>
              </a:rPr>
              <a:t>Vì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sao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rgbClr val="002060"/>
                </a:solidFill>
              </a:rPr>
              <a:t>Theo </a:t>
            </a:r>
            <a:r>
              <a:rPr lang="en-US" sz="2800" dirty="0" err="1" smtClean="0">
                <a:solidFill>
                  <a:srgbClr val="002060"/>
                </a:solidFill>
              </a:rPr>
              <a:t>quan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điểm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của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em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thì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Lịch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sử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là</a:t>
            </a:r>
            <a:r>
              <a:rPr lang="en-US" sz="2800" dirty="0" smtClean="0">
                <a:solidFill>
                  <a:srgbClr val="002060"/>
                </a:solidFill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</a:rPr>
              <a:t>gì</a:t>
            </a:r>
            <a:r>
              <a:rPr lang="en-US" sz="2800" dirty="0" smtClean="0">
                <a:solidFill>
                  <a:srgbClr val="002060"/>
                </a:solidFill>
              </a:rPr>
              <a:t>?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 sz="quarter"/>
          </p:nvPr>
        </p:nvSpPr>
        <p:spPr>
          <a:xfrm>
            <a:off x="518864" y="404664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9587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774923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eaLnBrk="1" hangingPunct="1"/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Lịch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sử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là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GB" sz="2800" b="1" dirty="0" err="1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gì</a:t>
            </a:r>
            <a:r>
              <a:rPr lang="en-GB" sz="2800" b="1" dirty="0" smtClean="0"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p:sp>
        <p:nvSpPr>
          <p:cNvPr id="9219" name="TextBox 6"/>
          <p:cNvSpPr txBox="1">
            <a:spLocks noChangeArrowheads="1"/>
          </p:cNvSpPr>
          <p:nvPr/>
        </p:nvSpPr>
        <p:spPr bwMode="auto">
          <a:xfrm>
            <a:off x="457200" y="1412776"/>
            <a:ext cx="77724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rgbClr val="002060"/>
                </a:solidFill>
              </a:rPr>
              <a:t>Quá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khứ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là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tất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cả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những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gì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xảy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ra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trước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thời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điểm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hiện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 smtClean="0">
                <a:solidFill>
                  <a:srgbClr val="002060"/>
                </a:solidFill>
              </a:rPr>
              <a:t>tại</a:t>
            </a:r>
            <a:r>
              <a:rPr lang="en-GB" sz="2600" dirty="0" smtClean="0">
                <a:solidFill>
                  <a:srgbClr val="002060"/>
                </a:solidFill>
              </a:rPr>
              <a:t>.</a:t>
            </a:r>
          </a:p>
          <a:p>
            <a:pPr marL="457200" indent="-457200" algn="just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600" dirty="0" err="1" smtClean="0">
                <a:solidFill>
                  <a:srgbClr val="002060"/>
                </a:solidFill>
              </a:rPr>
              <a:t>Lịch</a:t>
            </a:r>
            <a:r>
              <a:rPr lang="en-GB" sz="2600" dirty="0" smtClean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tất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cả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những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gì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xảy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ra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trong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quá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khứ</a:t>
            </a:r>
            <a:r>
              <a:rPr lang="en-GB" sz="2600" dirty="0">
                <a:solidFill>
                  <a:srgbClr val="002060"/>
                </a:solidFill>
              </a:rPr>
              <a:t>, </a:t>
            </a:r>
            <a:r>
              <a:rPr lang="en-GB" sz="2600" dirty="0" err="1">
                <a:solidFill>
                  <a:srgbClr val="002060"/>
                </a:solidFill>
              </a:rPr>
              <a:t>được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nhà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sử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học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ghi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chép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lại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dựa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trên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các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nguồn</a:t>
            </a:r>
            <a:r>
              <a:rPr lang="en-GB" sz="2600" dirty="0">
                <a:solidFill>
                  <a:srgbClr val="002060"/>
                </a:solidFill>
              </a:rPr>
              <a:t> </a:t>
            </a:r>
            <a:r>
              <a:rPr lang="en-GB" sz="2600" dirty="0" err="1">
                <a:solidFill>
                  <a:srgbClr val="002060"/>
                </a:solidFill>
              </a:rPr>
              <a:t>tư</a:t>
            </a:r>
            <a:r>
              <a:rPr lang="en-GB" sz="2600" dirty="0">
                <a:solidFill>
                  <a:srgbClr val="002060"/>
                </a:solidFill>
              </a:rPr>
              <a:t> liệu</a:t>
            </a:r>
            <a:r>
              <a:rPr lang="en-GB" sz="3200" dirty="0"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8196" name="AutoShape 2" descr="Image result for what is histo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7" name="AutoShape 4" descr="Image result for history clipart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2209800" cy="235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78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i3.wp.com/conkec.com/sites/default/files/screenshot_64_17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48" y="139262"/>
            <a:ext cx="8712968" cy="51619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TextBox 4"/>
          <p:cNvSpPr txBox="1"/>
          <p:nvPr/>
        </p:nvSpPr>
        <p:spPr>
          <a:xfrm>
            <a:off x="424172" y="5517232"/>
            <a:ext cx="8280920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khứ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1.1?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6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517632" cy="380729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l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1.Rồng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Qúa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 </a:t>
            </a:r>
            <a:b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Ý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rồng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b="1" dirty="0">
                <a:latin typeface="Times New Roman" pitchFamily="18" charset="0"/>
                <a:cs typeface="Times New Roman" pitchFamily="18" charset="0"/>
              </a:rPr>
            </a:b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992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</TotalTime>
  <Words>989</Words>
  <Application>Microsoft Office PowerPoint</Application>
  <PresentationFormat>On-screen Show (4:3)</PresentationFormat>
  <Paragraphs>107</Paragraphs>
  <Slides>25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NỘI QUY LỚP HỌC</vt:lpstr>
      <vt:lpstr>  Bài tập về nhà: - Nộp bài đúng hạn. - Đạt yêu cầu về chất lượng. - Không copy trên mạng/ chép bài của bạn. - Nếu bài làm đánh máy phải được in ra trước khi đến lớp.    </vt:lpstr>
      <vt:lpstr>PowerPoint Presentation</vt:lpstr>
      <vt:lpstr>Lịch sử là gì?</vt:lpstr>
      <vt:lpstr>Lịch sử là gì?</vt:lpstr>
      <vt:lpstr>PowerPoint Presentation</vt:lpstr>
      <vt:lpstr>1.Rồng đá được xây dựng khi nào? Vào thời nào? 2. Qúa trình xây dựng rồng đá ra sao?  3. Ý nghĩa của việc xây dựng rồng đá? </vt:lpstr>
      <vt:lpstr>Lịch sử và quá khứ khác nhau như thế nào?</vt:lpstr>
      <vt:lpstr>Lịch sử và môn Lịch sử</vt:lpstr>
      <vt:lpstr>Thảo luận: Lịch sử và môn Lịch sử</vt:lpstr>
      <vt:lpstr>PowerPoint Presentation</vt:lpstr>
      <vt:lpstr>Ai là người đã tạo ra lịch sử?</vt:lpstr>
      <vt:lpstr>Tại sao phải học Lịch sử? (phiếu học tập 3)</vt:lpstr>
      <vt:lpstr>PowerPoint Presentation</vt:lpstr>
      <vt:lpstr>PowerPoint Presentation</vt:lpstr>
      <vt:lpstr>PowerPoint Presentation</vt:lpstr>
      <vt:lpstr>“Dân ta phải biết sử ta Cho tường gốc tích nước nhà Việt Nam”</vt:lpstr>
      <vt:lpstr>“Lịch sử giúp con người hiểu về nhau hơn để có thể cùng chung sống”  Thảo luận: Hãy lấy những ví dụ, chứng tỏ rằng, việc không hiểu biết Lịch sử dẫn đến những xung đột, mâu thuẫn.</vt:lpstr>
      <vt:lpstr>PowerPoint Presentation</vt:lpstr>
      <vt:lpstr>PowerPoint Presentation</vt:lpstr>
      <vt:lpstr>Hoạt động: Viết và chia sẻ</vt:lpstr>
      <vt:lpstr>LUYỆN TẬP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Long Nguyen - Vietnamese Humanities Teacher (RC)</dc:creator>
  <cp:lastModifiedBy>Asus</cp:lastModifiedBy>
  <cp:revision>58</cp:revision>
  <dcterms:created xsi:type="dcterms:W3CDTF">2014-08-28T01:23:33Z</dcterms:created>
  <dcterms:modified xsi:type="dcterms:W3CDTF">2021-09-16T11:36:29Z</dcterms:modified>
</cp:coreProperties>
</file>